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29" r:id="rId2"/>
    <p:sldId id="568" r:id="rId3"/>
    <p:sldId id="560" r:id="rId4"/>
    <p:sldId id="564" r:id="rId5"/>
    <p:sldId id="583" r:id="rId6"/>
    <p:sldId id="581" r:id="rId7"/>
    <p:sldId id="582" r:id="rId8"/>
    <p:sldId id="563" r:id="rId9"/>
    <p:sldId id="584" r:id="rId10"/>
    <p:sldId id="585" r:id="rId11"/>
    <p:sldId id="586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clrMru>
    <a:srgbClr val="FF0000"/>
    <a:srgbClr val="FFFF99"/>
    <a:srgbClr val="FABD8A"/>
    <a:srgbClr val="F686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47" autoAdjust="0"/>
    <p:restoredTop sz="92294" autoAdjust="0"/>
  </p:normalViewPr>
  <p:slideViewPr>
    <p:cSldViewPr>
      <p:cViewPr varScale="1">
        <p:scale>
          <a:sx n="115" d="100"/>
          <a:sy n="115" d="100"/>
        </p:scale>
        <p:origin x="-107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9F2C42E3-C97C-4322-A670-4ABACC621DC8}" type="datetime1">
              <a:rPr lang="en-US"/>
              <a:pPr>
                <a:defRPr/>
              </a:pPr>
              <a:t>7/30/2012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AC61971-CB12-481E-8E49-C7C19307B1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280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8530AAA0-6B97-4DD2-8A83-994B8E9CECD6}" type="datetime1">
              <a:rPr lang="en-US"/>
              <a:pPr>
                <a:defRPr/>
              </a:pPr>
              <a:t>7/30/2012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177" tIns="46589" rIns="93177" bIns="4658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CA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EB47DD54-CCA5-42DD-B46F-87183247D1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7009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ＭＳ Ｐゴシック" pitchFamily="-110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dirty="0" smtClean="0">
              <a:ea typeface="ＭＳ Ｐゴシック" pitchFamily="34" charset="-128"/>
            </a:endParaRPr>
          </a:p>
        </p:txBody>
      </p:sp>
      <p:sp>
        <p:nvSpPr>
          <p:cNvPr id="153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6F91EC2-9E19-4473-9357-55FCA865AE3F}" type="slidenum">
              <a:rPr lang="en-US" smtClean="0">
                <a:latin typeface="Calibri" pitchFamily="34" charset="0"/>
                <a:ea typeface="ＭＳ Ｐゴシック" pitchFamily="34" charset="-128"/>
              </a:rPr>
              <a:pPr/>
              <a:t>1</a:t>
            </a:fld>
            <a:endParaRPr lang="en-US" dirty="0" smtClean="0">
              <a:latin typeface="Calibri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E3A7C-8E49-49A9-8F91-A84131D34560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21D98-4A1C-4F72-B1CC-69E043F8F419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DBAE7-CD2B-462F-8538-D2CDA2A2D564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3B219-1FFD-4CF1-8F93-DD2A5FEFBDA5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FAB1-D71F-4D1C-BB37-61775826B940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6AD83-C5D9-4077-A060-769E000C4987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06E8D-E08C-46FD-8133-7E47919AC691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6301E-D751-4DE2-9557-AF7C839046C7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A0AD4-5778-4483-87E6-C1C4601014BB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1805B-5B0F-4F43-B079-B26B0FEF8482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164013"/>
            <a:ext cx="1768475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6553200"/>
            <a:ext cx="7620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7F7F7F"/>
                </a:solidFill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fld id="{92290F8A-B6E7-475E-BA8F-44C949F46A08}" type="slidenum">
              <a:rPr lang="en-CA"/>
              <a:pPr>
                <a:defRPr/>
              </a:pPr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31" r:id="rId2"/>
    <p:sldLayoutId id="2147484032" r:id="rId3"/>
    <p:sldLayoutId id="2147484033" r:id="rId4"/>
    <p:sldLayoutId id="2147484034" r:id="rId5"/>
    <p:sldLayoutId id="2147484035" r:id="rId6"/>
    <p:sldLayoutId id="2147484036" r:id="rId7"/>
    <p:sldLayoutId id="2147484037" r:id="rId8"/>
    <p:sldLayoutId id="2147484038" r:id="rId9"/>
    <p:sldLayoutId id="2147484039" r:id="rId10"/>
    <p:sldLayoutId id="214748404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rgbClr val="17375E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375E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375E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375E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375E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ts val="1200"/>
        </a:spcAft>
        <a:buFont typeface="Arial" charset="0"/>
        <a:buChar char="•"/>
        <a:defRPr sz="2000" kern="1200">
          <a:solidFill>
            <a:srgbClr val="17375E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0"/>
        </a:spcBef>
        <a:spcAft>
          <a:spcPts val="1200"/>
        </a:spcAft>
        <a:buFont typeface="Arial" charset="0"/>
        <a:buChar char="–"/>
        <a:defRPr sz="1800" kern="1200">
          <a:solidFill>
            <a:srgbClr val="17375E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rtl="0" eaLnBrk="0" fontAlgn="base" hangingPunct="0">
        <a:spcBef>
          <a:spcPct val="0"/>
        </a:spcBef>
        <a:spcAft>
          <a:spcPts val="1200"/>
        </a:spcAft>
        <a:buFont typeface="Arial" charset="0"/>
        <a:buChar char="•"/>
        <a:defRPr sz="1600" kern="1200">
          <a:solidFill>
            <a:srgbClr val="17375E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rtl="0" eaLnBrk="0" fontAlgn="base" hangingPunct="0">
        <a:spcBef>
          <a:spcPct val="0"/>
        </a:spcBef>
        <a:spcAft>
          <a:spcPts val="1200"/>
        </a:spcAft>
        <a:buFont typeface="Arial" charset="0"/>
        <a:buChar char="–"/>
        <a:defRPr sz="1200" kern="1200">
          <a:solidFill>
            <a:srgbClr val="17375E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rtl="0" eaLnBrk="0" fontAlgn="base" hangingPunct="0">
        <a:spcBef>
          <a:spcPct val="0"/>
        </a:spcBef>
        <a:spcAft>
          <a:spcPts val="1200"/>
        </a:spcAft>
        <a:buFont typeface="Arial" charset="0"/>
        <a:buChar char="»"/>
        <a:defRPr sz="1200" kern="1200">
          <a:solidFill>
            <a:srgbClr val="17375E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4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2E0543-4789-45FF-ADD4-0C60D0EB071F}" type="slidenum">
              <a:rPr lang="en-CA" smtClean="0">
                <a:ea typeface="ＭＳ Ｐゴシック" pitchFamily="34" charset="-128"/>
              </a:rPr>
              <a:pPr/>
              <a:t>1</a:t>
            </a:fld>
            <a:endParaRPr lang="en-CA" dirty="0" smtClean="0">
              <a:ea typeface="ＭＳ Ｐゴシック" pitchFamily="34" charset="-128"/>
            </a:endParaRPr>
          </a:p>
        </p:txBody>
      </p:sp>
      <p:sp>
        <p:nvSpPr>
          <p:cNvPr id="3075" name="Title 4"/>
          <p:cNvSpPr>
            <a:spLocks noGrp="1"/>
          </p:cNvSpPr>
          <p:nvPr>
            <p:ph type="ctrTitle" idx="4294967295"/>
          </p:nvPr>
        </p:nvSpPr>
        <p:spPr>
          <a:xfrm>
            <a:off x="2590800" y="1376363"/>
            <a:ext cx="6324600" cy="2128837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en-CA" b="1" dirty="0" smtClean="0">
                <a:ea typeface="ＭＳ Ｐゴシック" pitchFamily="34" charset="-128"/>
              </a:rPr>
              <a:t>CNAP</a:t>
            </a:r>
            <a:br>
              <a:rPr lang="en-CA" b="1" dirty="0" smtClean="0">
                <a:ea typeface="ＭＳ Ｐゴシック" pitchFamily="34" charset="-128"/>
              </a:rPr>
            </a:br>
            <a:r>
              <a:rPr lang="en-CA" b="1" dirty="0" smtClean="0">
                <a:ea typeface="ＭＳ Ｐゴシック" pitchFamily="34" charset="-128"/>
              </a:rPr>
              <a:t>Community Navigation and Access </a:t>
            </a:r>
            <a:r>
              <a:rPr lang="en-CA" b="1" dirty="0" smtClean="0">
                <a:ea typeface="ＭＳ Ｐゴシック" pitchFamily="34" charset="-128"/>
              </a:rPr>
              <a:t>Program</a:t>
            </a:r>
            <a:endParaRPr lang="en-CA" sz="2000" dirty="0" smtClean="0">
              <a:solidFill>
                <a:srgbClr val="7F7F7F"/>
              </a:solidFill>
              <a:ea typeface="ＭＳ Ｐゴシック" pitchFamily="34" charset="-128"/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00200"/>
            <a:ext cx="145314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7859991" sx="92000" sy="92000" algn="tr" rotWithShape="0">
              <a:srgbClr val="808080">
                <a:alpha val="39998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4953000" y="6248400"/>
            <a:ext cx="3429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July 30, 2012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/>
              <a:t>Key Success Factors</a:t>
            </a:r>
            <a:endParaRPr lang="en-C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5257800" cy="4525963"/>
          </a:xfrm>
        </p:spPr>
        <p:txBody>
          <a:bodyPr/>
          <a:lstStyle/>
          <a:p>
            <a:r>
              <a:rPr lang="en-CA" dirty="0" smtClean="0"/>
              <a:t>Dedicated core group of leaders</a:t>
            </a:r>
          </a:p>
          <a:p>
            <a:r>
              <a:rPr lang="en-CA" dirty="0" smtClean="0"/>
              <a:t>Collaboration and buy-in from member agencies</a:t>
            </a:r>
          </a:p>
          <a:p>
            <a:r>
              <a:rPr lang="en-CA" dirty="0" smtClean="0"/>
              <a:t>Active participation in network meetings/activities</a:t>
            </a:r>
          </a:p>
          <a:p>
            <a:r>
              <a:rPr lang="en-CA" dirty="0" smtClean="0"/>
              <a:t>Strong relationship with funder</a:t>
            </a:r>
          </a:p>
          <a:p>
            <a:r>
              <a:rPr lang="en-CA" dirty="0" smtClean="0"/>
              <a:t>Annual work plan with deliverables – achieved deliverables</a:t>
            </a:r>
          </a:p>
          <a:p>
            <a:r>
              <a:rPr lang="en-CA" dirty="0" smtClean="0"/>
              <a:t>Lead agency role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10</a:t>
            </a:fld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066800"/>
            <a:ext cx="3450336" cy="51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474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/>
              <a:t>Challenges</a:t>
            </a:r>
            <a:endParaRPr lang="en-C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447800"/>
            <a:ext cx="5562600" cy="4525963"/>
          </a:xfrm>
        </p:spPr>
        <p:txBody>
          <a:bodyPr/>
          <a:lstStyle/>
          <a:p>
            <a:r>
              <a:rPr lang="en-CA" dirty="0" smtClean="0"/>
              <a:t>Funding is year to year</a:t>
            </a:r>
          </a:p>
          <a:p>
            <a:r>
              <a:rPr lang="en-CA" dirty="0" smtClean="0"/>
              <a:t>Some smaller agencies struggle to participate </a:t>
            </a:r>
          </a:p>
          <a:p>
            <a:r>
              <a:rPr lang="en-CA" dirty="0" smtClean="0"/>
              <a:t>Collaboration and consensus takes time and you don’t always get the right agency rep at the table</a:t>
            </a:r>
          </a:p>
          <a:p>
            <a:r>
              <a:rPr lang="en-CA" dirty="0" smtClean="0"/>
              <a:t>Communication – it’s never enough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7616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 smtClean="0"/>
              <a:t>What is CNAP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5334000" cy="5257799"/>
          </a:xfrm>
        </p:spPr>
        <p:txBody>
          <a:bodyPr/>
          <a:lstStyle/>
          <a:p>
            <a:r>
              <a:rPr lang="en-CA" dirty="0"/>
              <a:t>The Community Navigation and Access Program (CNAP) </a:t>
            </a:r>
            <a:r>
              <a:rPr lang="en-CA" dirty="0" smtClean="0"/>
              <a:t>is </a:t>
            </a:r>
            <a:r>
              <a:rPr lang="en-CA" dirty="0"/>
              <a:t>a network over 30 community support service (CSS) agencies in the Toronto area who are collaborating to improve access and coordination of support services for seniors and their care providers</a:t>
            </a:r>
            <a:r>
              <a:rPr lang="en-CA" dirty="0" smtClean="0"/>
              <a:t>.</a:t>
            </a:r>
          </a:p>
          <a:p>
            <a:r>
              <a:rPr lang="en-CA" dirty="0" smtClean="0"/>
              <a:t> </a:t>
            </a:r>
            <a:r>
              <a:rPr lang="en-CA" dirty="0"/>
              <a:t>The CNAP Network aims to ensure that </a:t>
            </a:r>
            <a:r>
              <a:rPr lang="en-CA" i="1" dirty="0"/>
              <a:t>every door leads to service</a:t>
            </a:r>
            <a:r>
              <a:rPr lang="en-CA" dirty="0"/>
              <a:t> so that seniors can reach the care they need and live independently</a:t>
            </a:r>
            <a:r>
              <a:rPr lang="en-CA" dirty="0" smtClean="0"/>
              <a:t>.</a:t>
            </a:r>
          </a:p>
          <a:p>
            <a:r>
              <a:rPr lang="en-CA" dirty="0" smtClean="0"/>
              <a:t> </a:t>
            </a:r>
            <a:r>
              <a:rPr lang="en-CA" dirty="0"/>
              <a:t>CNAP is supported by the Toronto Central Local Health Integration Network (TC LHIN) through the Ontario Aging At Home Strategy.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2</a:t>
            </a:fld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1219200"/>
            <a:ext cx="2989228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236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/>
              <a:t>Objectives</a:t>
            </a:r>
            <a:endParaRPr lang="en-CA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 lvl="1"/>
            <a:r>
              <a:rPr lang="en-US" dirty="0" smtClean="0"/>
              <a:t>To improve and provide seamless access to and coordination of CSS services for seniors and their caregivers in the TC LHIN region</a:t>
            </a:r>
            <a:endParaRPr lang="en-CA" sz="1600" dirty="0" smtClean="0"/>
          </a:p>
          <a:p>
            <a:pPr lvl="1"/>
            <a:r>
              <a:rPr lang="en-US" dirty="0" smtClean="0"/>
              <a:t>To offer a single point of access to Network agency services for those who are unsure who to call</a:t>
            </a:r>
            <a:endParaRPr lang="en-CA" sz="1600" dirty="0" smtClean="0"/>
          </a:p>
          <a:p>
            <a:pPr lvl="1"/>
            <a:r>
              <a:rPr lang="en-US" dirty="0" smtClean="0"/>
              <a:t>To benefit Network agencies by streamlining access to their services in addition to existing referral patterns</a:t>
            </a:r>
            <a:endParaRPr lang="en-CA" sz="1600" dirty="0" smtClean="0"/>
          </a:p>
          <a:p>
            <a:pPr lvl="1"/>
            <a:r>
              <a:rPr lang="en-US" dirty="0" smtClean="0"/>
              <a:t>To provide ongoing collective reporting of Network data for future decision-making and planning</a:t>
            </a:r>
            <a:endParaRPr lang="en-CA" sz="1600" dirty="0" smtClean="0"/>
          </a:p>
          <a:p>
            <a:pPr lvl="1"/>
            <a:r>
              <a:rPr lang="en-US" dirty="0" smtClean="0"/>
              <a:t>To benefit Network agencies by acting as a collective voice for key issues as appropriate</a:t>
            </a:r>
            <a:endParaRPr lang="en-CA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3</a:t>
            </a:fld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/>
              <a:t>Network Members</a:t>
            </a:r>
            <a:endParaRPr lang="en-C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CA" sz="2400" dirty="0" smtClean="0"/>
              <a:t>Agency Membership Criteria:</a:t>
            </a:r>
          </a:p>
          <a:p>
            <a:pPr lvl="1"/>
            <a:r>
              <a:rPr lang="en-CA" dirty="0" smtClean="0"/>
              <a:t>Must have base funding from a LHIN</a:t>
            </a:r>
          </a:p>
          <a:p>
            <a:pPr lvl="1"/>
            <a:r>
              <a:rPr lang="en-CA" dirty="0" smtClean="0"/>
              <a:t>Must provide CSS services to seniors and their caregivers in the TC LHIN</a:t>
            </a:r>
          </a:p>
          <a:p>
            <a:pPr lvl="1"/>
            <a:r>
              <a:rPr lang="en-CA" dirty="0" smtClean="0"/>
              <a:t>Must agree to adhere to CNAP protocols and sign a participation agreement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omply </a:t>
            </a:r>
            <a:r>
              <a:rPr lang="en-US" dirty="0"/>
              <a:t>with </a:t>
            </a:r>
            <a:r>
              <a:rPr lang="en-US" dirty="0" smtClean="0"/>
              <a:t>CNAP </a:t>
            </a:r>
            <a:r>
              <a:rPr lang="en-US" dirty="0"/>
              <a:t>protocols </a:t>
            </a:r>
            <a:r>
              <a:rPr lang="en-US" dirty="0" smtClean="0"/>
              <a:t>related to submitting data, responding to referrals, using standardized assessment tools, etc.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lect </a:t>
            </a:r>
            <a:r>
              <a:rPr lang="en-US" dirty="0"/>
              <a:t>members of the CNAP </a:t>
            </a:r>
            <a:r>
              <a:rPr lang="en-US" dirty="0" smtClean="0"/>
              <a:t>Executive</a:t>
            </a:r>
          </a:p>
          <a:p>
            <a:pPr lvl="1"/>
            <a:r>
              <a:rPr lang="en-US" sz="1600" dirty="0" smtClean="0"/>
              <a:t>Participate in network meetings</a:t>
            </a:r>
            <a:r>
              <a:rPr lang="en-CA" sz="1600" dirty="0" smtClean="0"/>
              <a:t> </a:t>
            </a:r>
            <a:r>
              <a:rPr lang="en-CA" sz="1600" dirty="0"/>
              <a:t>and </a:t>
            </a:r>
            <a:r>
              <a:rPr lang="en-US" dirty="0"/>
              <a:t>achieve consensus on key issues related to the CNAP Network (Quorum of 51% is required</a:t>
            </a:r>
            <a:r>
              <a:rPr lang="en-US" dirty="0" smtClean="0"/>
              <a:t>)</a:t>
            </a:r>
            <a:endParaRPr lang="en-US" dirty="0"/>
          </a:p>
          <a:p>
            <a:pPr lvl="2"/>
            <a:endParaRPr lang="en-US" dirty="0"/>
          </a:p>
          <a:p>
            <a:pPr lvl="1"/>
            <a:endParaRPr lang="en-CA" sz="1600" dirty="0" smtClean="0"/>
          </a:p>
          <a:p>
            <a:pPr lvl="1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4</a:t>
            </a:fld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/>
              <a:t>Governance</a:t>
            </a:r>
            <a:endParaRPr lang="en-C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524000"/>
            <a:ext cx="5105400" cy="3886200"/>
          </a:xfrm>
        </p:spPr>
        <p:txBody>
          <a:bodyPr/>
          <a:lstStyle/>
          <a:p>
            <a:r>
              <a:rPr lang="en-CA" dirty="0" smtClean="0"/>
              <a:t>Accountable to funder (TC LHIN) and member agencies</a:t>
            </a:r>
          </a:p>
          <a:p>
            <a:r>
              <a:rPr lang="en-CA" dirty="0" smtClean="0"/>
              <a:t>Lead Agency</a:t>
            </a:r>
          </a:p>
          <a:p>
            <a:pPr lvl="1"/>
            <a:r>
              <a:rPr lang="en-CA" dirty="0" smtClean="0"/>
              <a:t>Executive</a:t>
            </a:r>
          </a:p>
          <a:p>
            <a:pPr lvl="1"/>
            <a:r>
              <a:rPr lang="en-CA" dirty="0" smtClean="0"/>
              <a:t>Operations manager</a:t>
            </a:r>
          </a:p>
          <a:p>
            <a:pPr lvl="1"/>
            <a:r>
              <a:rPr lang="en-CA" dirty="0" smtClean="0"/>
              <a:t>Hub response team</a:t>
            </a:r>
          </a:p>
          <a:p>
            <a:pPr lvl="1"/>
            <a:r>
              <a:rPr lang="en-CA" dirty="0" smtClean="0"/>
              <a:t>Support staff</a:t>
            </a:r>
          </a:p>
          <a:p>
            <a:r>
              <a:rPr lang="en-CA" dirty="0" smtClean="0"/>
              <a:t>Executive Committee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5</a:t>
            </a:fld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29000"/>
            <a:ext cx="3661363" cy="245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74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>
                <a:solidFill>
                  <a:schemeClr val="tx2"/>
                </a:solidFill>
              </a:rPr>
              <a:t>Lead </a:t>
            </a:r>
            <a:r>
              <a:rPr lang="en-CA" sz="4400" b="1" dirty="0" smtClean="0">
                <a:solidFill>
                  <a:schemeClr val="tx2"/>
                </a:solidFill>
              </a:rPr>
              <a:t>Agency</a:t>
            </a:r>
            <a:endParaRPr lang="en-CA" sz="4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606E8D-E08C-46FD-8133-7E47919AC691}" type="slidenum">
              <a:rPr lang="en-CA" smtClean="0"/>
              <a:pPr>
                <a:defRPr/>
              </a:pPr>
              <a:t>6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1536468"/>
            <a:ext cx="63246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 smtClean="0">
              <a:solidFill>
                <a:schemeClr val="tx2"/>
              </a:solidFill>
            </a:endParaRP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US" sz="18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Acts </a:t>
            </a:r>
            <a:r>
              <a:rPr lang="en-US" sz="18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as the transfer payment agency for CNAP related activities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US" sz="18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Has legal and financial accountability with the TC LHIN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US" sz="18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Co-Chairs Network with elected member from the Executive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US" sz="18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Along with Co-Chair, represent the interests of the Network with the TC LHIN and other external stakeholders as </a:t>
            </a:r>
            <a:r>
              <a:rPr lang="en-US" sz="18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required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US" sz="18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Hires and manages network staff</a:t>
            </a:r>
            <a:endParaRPr lang="en-US" sz="1800" dirty="0">
              <a:solidFill>
                <a:srgbClr val="17375E"/>
              </a:solidFill>
              <a:latin typeface="Arial"/>
              <a:ea typeface="ＭＳ Ｐゴシック" pitchFamily="-110" charset="-128"/>
            </a:endParaRPr>
          </a:p>
          <a:p>
            <a:endParaRPr lang="en-C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091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>
                <a:solidFill>
                  <a:schemeClr val="tx2"/>
                </a:solidFill>
              </a:rPr>
              <a:t>Executive </a:t>
            </a:r>
            <a:r>
              <a:rPr lang="en-CA" sz="4400" b="1" dirty="0" smtClean="0">
                <a:solidFill>
                  <a:schemeClr val="tx2"/>
                </a:solidFill>
              </a:rPr>
              <a:t>Committee</a:t>
            </a:r>
            <a:endParaRPr lang="en-CA" sz="4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1606E8D-E08C-46FD-8133-7E47919AC691}" type="slidenum">
              <a:rPr lang="en-CA" smtClean="0"/>
              <a:pPr>
                <a:defRPr/>
              </a:pPr>
              <a:t>7</a:t>
            </a:fld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1219200" y="1066800"/>
            <a:ext cx="7467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dirty="0" smtClean="0">
              <a:solidFill>
                <a:schemeClr val="tx2"/>
              </a:solidFill>
            </a:endParaRP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Represents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and acts on behalf of the Network’s interests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Provide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advice and support for the hiring of </a:t>
            </a: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CNAP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staff </a:t>
            </a: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(hired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directly by the CNAP Lead Agency)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Monitors financial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status of CNAP funding on a quarterly basis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Provides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guidance regarding ongoing data collection and reporting needs for the CNAP Network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Provides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guidance and structure for a conflict resolution mechanism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Selects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or appoints CNAP representatives to sit on committees at the request of the LHIN/ MOHLTC or other service provider networks on behalf of the CNAP Network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r>
              <a:rPr lang="en-CA" sz="1600" dirty="0" err="1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Monitosr</a:t>
            </a: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 </a:t>
            </a:r>
            <a:r>
              <a:rPr lang="en-CA" sz="1600" dirty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Lead Agency </a:t>
            </a:r>
            <a:r>
              <a:rPr lang="en-CA" sz="1600" dirty="0" smtClean="0">
                <a:solidFill>
                  <a:srgbClr val="17375E"/>
                </a:solidFill>
                <a:latin typeface="Arial"/>
                <a:ea typeface="ＭＳ Ｐゴシック" pitchFamily="-110" charset="-128"/>
              </a:rPr>
              <a:t>deliverables</a:t>
            </a:r>
          </a:p>
          <a:p>
            <a:pPr marL="742950" lvl="1" indent="-285750" eaLnBrk="0" hangingPunct="0">
              <a:spcAft>
                <a:spcPts val="1200"/>
              </a:spcAft>
              <a:buFont typeface="Arial" charset="0"/>
              <a:buChar char="–"/>
            </a:pPr>
            <a:endParaRPr lang="en-US" sz="1600" dirty="0" smtClean="0">
              <a:solidFill>
                <a:srgbClr val="17375E"/>
              </a:solidFill>
              <a:latin typeface="Arial"/>
              <a:ea typeface="ＭＳ Ｐゴシック" pitchFamily="-110" charset="-128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3516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Executive Committee cont’d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7"/>
            <a:ext cx="8229600" cy="5364163"/>
          </a:xfrm>
        </p:spPr>
        <p:txBody>
          <a:bodyPr/>
          <a:lstStyle/>
          <a:p>
            <a:r>
              <a:rPr lang="en-CA" dirty="0"/>
              <a:t>M</a:t>
            </a:r>
            <a:r>
              <a:rPr lang="en-CA" dirty="0" smtClean="0"/>
              <a:t>embership (10 + Operations Manager):</a:t>
            </a:r>
          </a:p>
          <a:p>
            <a:pPr lvl="1"/>
            <a:r>
              <a:rPr lang="en-US" sz="1600" dirty="0" smtClean="0"/>
              <a:t>1 x Lead Agency representative (Appointed)</a:t>
            </a:r>
            <a:endParaRPr lang="en-CA" sz="1400" dirty="0" smtClean="0"/>
          </a:p>
          <a:p>
            <a:pPr lvl="1"/>
            <a:r>
              <a:rPr lang="en-US" sz="1600" dirty="0" smtClean="0"/>
              <a:t>1 x designated French Language Services representative (Appointed)</a:t>
            </a:r>
            <a:endParaRPr lang="en-CA" sz="1400" dirty="0" smtClean="0"/>
          </a:p>
          <a:p>
            <a:pPr lvl="1"/>
            <a:r>
              <a:rPr lang="en-US" sz="1600" dirty="0" smtClean="0"/>
              <a:t>3 x Coordinating Agency representatives (Appointed)</a:t>
            </a:r>
            <a:endParaRPr lang="en-CA" sz="1400" dirty="0" smtClean="0"/>
          </a:p>
          <a:p>
            <a:pPr lvl="1"/>
            <a:r>
              <a:rPr lang="en-US" sz="1600" dirty="0" smtClean="0"/>
              <a:t>1 x LHIN-wide agency representative (Elected)</a:t>
            </a:r>
            <a:endParaRPr lang="en-CA" sz="1400" dirty="0" smtClean="0"/>
          </a:p>
          <a:p>
            <a:pPr lvl="1"/>
            <a:r>
              <a:rPr lang="en-US" sz="1600" dirty="0" smtClean="0"/>
              <a:t>4 x Members at large (Elected) </a:t>
            </a:r>
          </a:p>
          <a:p>
            <a:pPr lvl="1"/>
            <a:r>
              <a:rPr lang="en-US" sz="1600" dirty="0" smtClean="0"/>
              <a:t>CNAP Operations Manager (no voting privileges)</a:t>
            </a:r>
            <a:endParaRPr lang="en-CA" sz="1600" dirty="0" smtClean="0"/>
          </a:p>
          <a:p>
            <a:r>
              <a:rPr lang="en-CA" dirty="0" smtClean="0"/>
              <a:t>All exec members must be CNAP Network members in ‘good standing’, member of their agency’s senior management team </a:t>
            </a:r>
          </a:p>
          <a:p>
            <a:pPr lvl="0"/>
            <a:r>
              <a:rPr lang="en-CA" dirty="0" smtClean="0"/>
              <a:t>Lead Agency  co-chairs with another executive member</a:t>
            </a:r>
            <a:endParaRPr lang="en-CA" dirty="0"/>
          </a:p>
          <a:p>
            <a:pPr lvl="0"/>
            <a:r>
              <a:rPr lang="en-CA" dirty="0" smtClean="0"/>
              <a:t>Term </a:t>
            </a:r>
            <a:r>
              <a:rPr lang="en-CA" dirty="0"/>
              <a:t>– 2 years, with option to renew</a:t>
            </a:r>
          </a:p>
          <a:p>
            <a:pPr marL="0" indent="0">
              <a:buNone/>
            </a:pPr>
            <a:endParaRPr lang="en-C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8</a:t>
            </a:fld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z="4400" b="1" dirty="0" smtClean="0"/>
              <a:t>Achievements</a:t>
            </a:r>
            <a:endParaRPr lang="en-CA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/>
          <a:lstStyle/>
          <a:p>
            <a:r>
              <a:rPr lang="en-CA" dirty="0" smtClean="0"/>
              <a:t>Established a Hub response team </a:t>
            </a:r>
          </a:p>
          <a:p>
            <a:pPr lvl="1"/>
            <a:r>
              <a:rPr lang="en-CA" dirty="0" smtClean="0"/>
              <a:t>telephone access to information and referral to support services</a:t>
            </a:r>
          </a:p>
          <a:p>
            <a:pPr lvl="1"/>
            <a:r>
              <a:rPr lang="en-CA" dirty="0"/>
              <a:t>e</a:t>
            </a:r>
            <a:r>
              <a:rPr lang="en-CA" dirty="0" smtClean="0"/>
              <a:t>lectronic referral to services</a:t>
            </a:r>
          </a:p>
          <a:p>
            <a:r>
              <a:rPr lang="en-CA" dirty="0" smtClean="0"/>
              <a:t>Developed  protocols for referrals (manage overlapping services, collaborated with Community Care Access Center)</a:t>
            </a:r>
          </a:p>
          <a:p>
            <a:r>
              <a:rPr lang="en-CA" dirty="0" smtClean="0"/>
              <a:t>Developed common intake form</a:t>
            </a:r>
          </a:p>
          <a:p>
            <a:r>
              <a:rPr lang="en-CA" dirty="0" smtClean="0"/>
              <a:t>Data tools and reports</a:t>
            </a:r>
          </a:p>
          <a:p>
            <a:r>
              <a:rPr lang="en-CA" dirty="0" smtClean="0"/>
              <a:t>Developed guidelines for Adult Day Programs</a:t>
            </a:r>
          </a:p>
          <a:p>
            <a:r>
              <a:rPr lang="en-CA" dirty="0" smtClean="0"/>
              <a:t>Invited to participate in key strategic discussions (e.g. City of Toronto Senior Strategy Expert Panel; Ontario MOHLTC Senior Strategy Focus Group)</a:t>
            </a:r>
          </a:p>
          <a:p>
            <a:r>
              <a:rPr lang="en-CA" dirty="0" smtClean="0"/>
              <a:t>Collaborative Care Model with CCAC</a:t>
            </a:r>
          </a:p>
          <a:p>
            <a:endParaRPr lang="en-CA" dirty="0" smtClean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DBAE7-CD2B-462F-8538-D2CDA2A2D564}" type="slidenum">
              <a:rPr lang="en-CA" smtClean="0"/>
              <a:pPr>
                <a:defRPr/>
              </a:pPr>
              <a:t>9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81925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>
            <a:lumMod val="20000"/>
            <a:lumOff val="80000"/>
          </a:schemeClr>
        </a:solidFill>
        <a:ln w="12700">
          <a:solidFill>
            <a:schemeClr val="accent6">
              <a:lumMod val="75000"/>
            </a:schemeClr>
          </a:solidFill>
        </a:ln>
      </a:spPr>
      <a:bodyPr rtlCol="0" anchor="t" anchorCtr="0"/>
      <a:lstStyle>
        <a:defPPr algn="ctr">
          <a:defRPr sz="1200" b="1" smtClean="0">
            <a:solidFill>
              <a:schemeClr val="accent6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6">
              <a:lumMod val="75000"/>
            </a:schemeClr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28655</TotalTime>
  <Words>700</Words>
  <Application>Microsoft Office PowerPoint</Application>
  <PresentationFormat>On-screen Show (4:3)</PresentationFormat>
  <Paragraphs>90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CNAP Community Navigation and Access Program</vt:lpstr>
      <vt:lpstr>What is CNAP</vt:lpstr>
      <vt:lpstr>Objectives</vt:lpstr>
      <vt:lpstr>Network Members</vt:lpstr>
      <vt:lpstr>Governance</vt:lpstr>
      <vt:lpstr>Lead Agency</vt:lpstr>
      <vt:lpstr>Executive Committee</vt:lpstr>
      <vt:lpstr>Executive Committee cont’d</vt:lpstr>
      <vt:lpstr>Achievements</vt:lpstr>
      <vt:lpstr>Key Success Factors</vt:lpstr>
      <vt:lpstr>Challenges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Zulf Kassam</dc:creator>
  <cp:lastModifiedBy>Seonag Macrae</cp:lastModifiedBy>
  <cp:revision>2419</cp:revision>
  <cp:lastPrinted>2008-11-03T05:11:09Z</cp:lastPrinted>
  <dcterms:created xsi:type="dcterms:W3CDTF">2010-06-17T17:14:13Z</dcterms:created>
  <dcterms:modified xsi:type="dcterms:W3CDTF">2012-07-30T15:24:41Z</dcterms:modified>
</cp:coreProperties>
</file>